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10"/>
  </p:handoutMasterIdLst>
  <p:sldIdLst>
    <p:sldId id="256" r:id="rId2"/>
    <p:sldId id="273" r:id="rId3"/>
    <p:sldId id="259" r:id="rId4"/>
    <p:sldId id="271" r:id="rId5"/>
    <p:sldId id="260" r:id="rId6"/>
    <p:sldId id="265" r:id="rId7"/>
    <p:sldId id="267" r:id="rId8"/>
    <p:sldId id="272" r:id="rId9"/>
  </p:sldIdLst>
  <p:sldSz cx="9144000" cy="6858000" type="screen4x3"/>
  <p:notesSz cx="6954838" cy="92408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 snapToObjects="1">
      <p:cViewPr varScale="1">
        <p:scale>
          <a:sx n="72" d="100"/>
          <a:sy n="72" d="100"/>
        </p:scale>
        <p:origin x="57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40175" y="0"/>
            <a:ext cx="301307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1ECC7-3E5B-48E0-96D6-A11C1B9574C4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7288"/>
            <a:ext cx="301307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40175" y="8777288"/>
            <a:ext cx="301307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B879C3-8EB7-4392-A8DD-D0961DF73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45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C838E-7C2B-0C4E-B52A-22E9C4672E66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715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C838E-7C2B-0C4E-B52A-22E9C4672E66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170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C838E-7C2B-0C4E-B52A-22E9C4672E66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739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C838E-7C2B-0C4E-B52A-22E9C4672E66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348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C838E-7C2B-0C4E-B52A-22E9C4672E66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579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C838E-7C2B-0C4E-B52A-22E9C4672E66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656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C838E-7C2B-0C4E-B52A-22E9C4672E66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219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C838E-7C2B-0C4E-B52A-22E9C4672E66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456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C838E-7C2B-0C4E-B52A-22E9C4672E66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833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C838E-7C2B-0C4E-B52A-22E9C4672E66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194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C838E-7C2B-0C4E-B52A-22E9C4672E66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36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7C838E-7C2B-0C4E-B52A-22E9C4672E66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A367F-6E42-BB4C-AF33-0AB5E9DFB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53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27" y="118448"/>
            <a:ext cx="8233695" cy="50358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474" y="3744584"/>
            <a:ext cx="7772400" cy="1470025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  <a:latin typeface="Century Gothic"/>
                <a:cs typeface="Century Gothic"/>
              </a:rPr>
              <a:t>Era 1 in Western Europe: Panorama</a:t>
            </a:r>
            <a:endParaRPr lang="en-US" sz="4800" b="1" dirty="0">
              <a:solidFill>
                <a:srgbClr val="FFFF00"/>
              </a:solidFill>
              <a:latin typeface="Century Gothic"/>
              <a:cs typeface="Century Gothic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274933"/>
            <a:ext cx="7353300" cy="155575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l"/>
            <a:r>
              <a:rPr lang="en-US" dirty="0" smtClean="0">
                <a:solidFill>
                  <a:srgbClr val="000000"/>
                </a:solidFill>
              </a:rPr>
              <a:t>Notes 2.1</a:t>
            </a:r>
          </a:p>
          <a:p>
            <a:pPr algn="l"/>
            <a:r>
              <a:rPr lang="en-US" dirty="0" smtClean="0">
                <a:solidFill>
                  <a:srgbClr val="000000"/>
                </a:solidFill>
              </a:rPr>
              <a:t>_____________, 2016</a:t>
            </a:r>
          </a:p>
          <a:p>
            <a:pPr algn="l"/>
            <a:r>
              <a:rPr lang="en-US" dirty="0" smtClean="0">
                <a:solidFill>
                  <a:srgbClr val="000000"/>
                </a:solidFill>
              </a:rPr>
              <a:t>World History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04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8423" y="0"/>
            <a:ext cx="7021684" cy="6682302"/>
          </a:xfrm>
          <a:prstGeom prst="rect">
            <a:avLst/>
          </a:prstGeom>
        </p:spPr>
      </p:pic>
      <p:pic>
        <p:nvPicPr>
          <p:cNvPr id="4" name="Picture 6" descr="mundo-fro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901" y="4895028"/>
            <a:ext cx="1828800" cy="1820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6581600" y="892359"/>
            <a:ext cx="2562400" cy="2726591"/>
          </a:xfrm>
          <a:prstGeom prst="wedgeEllipseCallout">
            <a:avLst>
              <a:gd name="adj1" fmla="val 16848"/>
              <a:gd name="adj2" fmla="val 92245"/>
            </a:avLst>
          </a:prstGeom>
          <a:solidFill>
            <a:schemeClr val="bg1"/>
          </a:solidFill>
          <a:ln w="9525">
            <a:solidFill>
              <a:srgbClr val="0A56A4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dirty="0"/>
              <a:t>Europe: </a:t>
            </a:r>
            <a:br>
              <a:rPr lang="en-US" sz="2400" dirty="0"/>
            </a:br>
            <a:r>
              <a:rPr lang="en-US" sz="2400" i="1" dirty="0"/>
              <a:t>where does </a:t>
            </a:r>
            <a:r>
              <a:rPr lang="en-US" sz="2400" i="1" dirty="0">
                <a:solidFill>
                  <a:srgbClr val="3366FF"/>
                </a:solidFill>
              </a:rPr>
              <a:t>‘western’ </a:t>
            </a:r>
            <a:r>
              <a:rPr lang="en-US" sz="2400" i="1" dirty="0"/>
              <a:t>Europe start and end?</a:t>
            </a:r>
            <a:r>
              <a:rPr lang="en-US" sz="2400" b="1" dirty="0" smtClean="0">
                <a:solidFill>
                  <a:srgbClr val="0A56A4"/>
                </a:solidFill>
              </a:rPr>
              <a:t>!</a:t>
            </a:r>
            <a:endParaRPr lang="en-US" sz="2400" b="1" dirty="0">
              <a:solidFill>
                <a:srgbClr val="0A56A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98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Western Europe… 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4950" b="4950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01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8293" y="280950"/>
            <a:ext cx="5581343" cy="64730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6600"/>
                </a:solidFill>
              </a:rPr>
              <a:t>Development of </a:t>
            </a:r>
            <a:endParaRPr lang="en-US" b="1" dirty="0" smtClean="0">
              <a:solidFill>
                <a:srgbClr val="FF6600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FF6600"/>
                </a:solidFill>
              </a:rPr>
              <a:t>Kingdoms</a:t>
            </a:r>
          </a:p>
          <a:p>
            <a:pPr marL="0" indent="0">
              <a:buNone/>
            </a:pPr>
            <a:endParaRPr lang="en-US" b="1" dirty="0" smtClean="0">
              <a:solidFill>
                <a:srgbClr val="FF6600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FF6600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FF6600"/>
                </a:solidFill>
              </a:rPr>
              <a:t>Increase </a:t>
            </a:r>
            <a:r>
              <a:rPr lang="en-US" b="1" dirty="0">
                <a:solidFill>
                  <a:srgbClr val="FF6600"/>
                </a:solidFill>
              </a:rPr>
              <a:t>of </a:t>
            </a:r>
            <a:r>
              <a:rPr lang="en-US" b="1" dirty="0" smtClean="0">
                <a:solidFill>
                  <a:srgbClr val="FF6600"/>
                </a:solidFill>
              </a:rPr>
              <a:t>the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FF6600"/>
                </a:solidFill>
              </a:rPr>
              <a:t>Christian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FF6600"/>
                </a:solidFill>
              </a:rPr>
              <a:t>Church’s </a:t>
            </a:r>
            <a:r>
              <a:rPr lang="en-US" b="1" dirty="0">
                <a:solidFill>
                  <a:srgbClr val="FF6600"/>
                </a:solidFill>
              </a:rPr>
              <a:t>power</a:t>
            </a:r>
          </a:p>
          <a:p>
            <a:pPr marL="0" indent="0">
              <a:buNone/>
            </a:pPr>
            <a:endParaRPr lang="en-US" b="1" dirty="0" smtClean="0">
              <a:solidFill>
                <a:srgbClr val="FF6600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FF6600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FF6600"/>
                </a:solidFill>
              </a:rPr>
              <a:t>Feudalism</a:t>
            </a:r>
            <a:endParaRPr lang="en-US" b="1" dirty="0">
              <a:solidFill>
                <a:srgbClr val="FF6600"/>
              </a:solidFill>
            </a:endParaRPr>
          </a:p>
          <a:p>
            <a:endParaRPr lang="en-US" dirty="0"/>
          </a:p>
        </p:txBody>
      </p:sp>
      <p:pic>
        <p:nvPicPr>
          <p:cNvPr id="4" name="Picture 6" descr="mundo-fro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55" y="4769754"/>
            <a:ext cx="1828800" cy="18208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0" y="404569"/>
            <a:ext cx="3302757" cy="3075610"/>
          </a:xfrm>
          <a:prstGeom prst="wedgeEllipseCallout">
            <a:avLst>
              <a:gd name="adj1" fmla="val -42159"/>
              <a:gd name="adj2" fmla="val 84354"/>
            </a:avLst>
          </a:prstGeom>
          <a:solidFill>
            <a:schemeClr val="bg1"/>
          </a:solidFill>
          <a:ln w="9525">
            <a:solidFill>
              <a:srgbClr val="0A56A4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en-US" sz="2800" b="1" dirty="0" smtClean="0">
                <a:solidFill>
                  <a:srgbClr val="0A56A4"/>
                </a:solidFill>
              </a:rPr>
              <a:t>Let</a:t>
            </a:r>
            <a:r>
              <a:rPr lang="en-US" sz="2800" b="1" dirty="0" smtClean="0">
                <a:solidFill>
                  <a:srgbClr val="0A56A4"/>
                </a:solidFill>
                <a:latin typeface="Arial"/>
              </a:rPr>
              <a:t>’</a:t>
            </a:r>
            <a:r>
              <a:rPr lang="en-US" sz="2800" b="1" dirty="0" smtClean="0">
                <a:solidFill>
                  <a:srgbClr val="0A56A4"/>
                </a:solidFill>
              </a:rPr>
              <a:t>s </a:t>
            </a:r>
            <a:r>
              <a:rPr lang="en-US" sz="2800" b="1" dirty="0">
                <a:solidFill>
                  <a:srgbClr val="0A56A4"/>
                </a:solidFill>
              </a:rPr>
              <a:t>focus on </a:t>
            </a:r>
            <a:r>
              <a:rPr lang="en-US" sz="2800" b="1" dirty="0" smtClean="0">
                <a:solidFill>
                  <a:srgbClr val="0A56A4"/>
                </a:solidFill>
              </a:rPr>
              <a:t>3 key developments in  Western Europe during Era 1</a:t>
            </a:r>
            <a:endParaRPr lang="en-US" sz="2800" b="1" dirty="0">
              <a:solidFill>
                <a:srgbClr val="0A56A4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366" y="191047"/>
            <a:ext cx="2509928" cy="20621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366" y="2390993"/>
            <a:ext cx="2509928" cy="20367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2367" y="4675014"/>
            <a:ext cx="2509928" cy="194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19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Before the kingdoms: </a:t>
            </a:r>
            <a:br>
              <a:rPr lang="en-US" dirty="0" smtClean="0"/>
            </a:br>
            <a:r>
              <a:rPr lang="en-US" dirty="0" smtClean="0"/>
              <a:t>the Roman Empire in 439 CE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>
          <a:xfrm>
            <a:off x="457200" y="1600200"/>
            <a:ext cx="8229600" cy="483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53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Eu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224772" y="415806"/>
            <a:ext cx="3135566" cy="6237099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After the fall of the Western Roman Empire, Western Europe had no central government</a:t>
            </a:r>
          </a:p>
          <a:p>
            <a:r>
              <a:rPr lang="en-US" sz="2400" dirty="0" smtClean="0">
                <a:solidFill>
                  <a:srgbClr val="008000"/>
                </a:solidFill>
              </a:rPr>
              <a:t>From “empire” to “kingdoms”</a:t>
            </a:r>
          </a:p>
          <a:p>
            <a:r>
              <a:rPr lang="en-US" sz="2400" dirty="0" smtClean="0">
                <a:solidFill>
                  <a:srgbClr val="FF6600"/>
                </a:solidFill>
              </a:rPr>
              <a:t>Each kingdom had its own culture, including its own language, system of laws, &amp; religions</a:t>
            </a:r>
          </a:p>
          <a:p>
            <a:r>
              <a:rPr lang="en-US" sz="2400" dirty="0" smtClean="0">
                <a:solidFill>
                  <a:srgbClr val="3366FF"/>
                </a:solidFill>
              </a:rPr>
              <a:t>These different ethnic groups and kingdoms were the origins of modern European countries</a:t>
            </a:r>
          </a:p>
          <a:p>
            <a:endParaRPr lang="en-US" sz="2400" dirty="0"/>
          </a:p>
        </p:txBody>
      </p:sp>
      <p:pic>
        <p:nvPicPr>
          <p:cNvPr id="12" name="Picture 11" descr="early_dark_ag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338" y="415806"/>
            <a:ext cx="5783662" cy="623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61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782" y="177421"/>
            <a:ext cx="6544443" cy="124980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Christian Church’s influence grew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782" y="1802722"/>
            <a:ext cx="6544443" cy="4708729"/>
          </a:xfrm>
        </p:spPr>
        <p:txBody>
          <a:bodyPr>
            <a:noAutofit/>
          </a:bodyPr>
          <a:lstStyle/>
          <a:p>
            <a:r>
              <a:rPr lang="en-US" sz="3000" dirty="0" smtClean="0"/>
              <a:t>Missionaries spread Christianity throughout Western Europe, including England (by the 500s) and Germany (by the 700s)</a:t>
            </a:r>
          </a:p>
          <a:p>
            <a:r>
              <a:rPr lang="en-US" sz="3000" dirty="0"/>
              <a:t>W</a:t>
            </a:r>
            <a:r>
              <a:rPr lang="en-US" sz="3000" dirty="0" smtClean="0"/>
              <a:t>ith no central </a:t>
            </a:r>
            <a:r>
              <a:rPr lang="en-US" sz="3000" dirty="0" err="1" smtClean="0"/>
              <a:t>govt</a:t>
            </a:r>
            <a:r>
              <a:rPr lang="en-US" sz="3000" dirty="0" smtClean="0"/>
              <a:t>, a common religion provided a basis for moral expectations and personal trust among people </a:t>
            </a:r>
          </a:p>
          <a:p>
            <a:r>
              <a:rPr lang="en-US" sz="3000" dirty="0" smtClean="0"/>
              <a:t>Religious leaders became </a:t>
            </a:r>
            <a:r>
              <a:rPr lang="en-US" sz="3000" dirty="0" smtClean="0">
                <a:solidFill>
                  <a:srgbClr val="3366FF"/>
                </a:solidFill>
              </a:rPr>
              <a:t>political</a:t>
            </a:r>
            <a:r>
              <a:rPr lang="en-US" sz="3000" dirty="0" smtClean="0"/>
              <a:t>, </a:t>
            </a:r>
            <a:r>
              <a:rPr lang="en-US" sz="3000" dirty="0" smtClean="0">
                <a:solidFill>
                  <a:srgbClr val="FF6600"/>
                </a:solidFill>
              </a:rPr>
              <a:t>social</a:t>
            </a:r>
            <a:r>
              <a:rPr lang="en-US" sz="3000" dirty="0" smtClean="0"/>
              <a:t>, </a:t>
            </a:r>
            <a:r>
              <a:rPr lang="en-US" sz="3000" dirty="0" smtClean="0">
                <a:solidFill>
                  <a:srgbClr val="FF0000"/>
                </a:solidFill>
              </a:rPr>
              <a:t>intellectual</a:t>
            </a:r>
            <a:r>
              <a:rPr lang="en-US" sz="3000" dirty="0" smtClean="0"/>
              <a:t>, and </a:t>
            </a:r>
            <a:r>
              <a:rPr lang="en-US" sz="3000" dirty="0" smtClean="0">
                <a:solidFill>
                  <a:srgbClr val="008000"/>
                </a:solidFill>
              </a:rPr>
              <a:t>moral</a:t>
            </a:r>
            <a:r>
              <a:rPr lang="en-US" sz="3000" dirty="0" smtClean="0"/>
              <a:t> leaders</a:t>
            </a:r>
            <a:endParaRPr lang="en-US" sz="3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0495" y="56190"/>
            <a:ext cx="2243505" cy="275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16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0926" y="72354"/>
            <a:ext cx="7394994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solidFill>
                  <a:srgbClr val="FF6600"/>
                </a:solidFill>
              </a:rPr>
              <a:t>Feudalism: </a:t>
            </a:r>
            <a:r>
              <a:rPr lang="en-US" sz="3200" i="1" dirty="0" smtClean="0">
                <a:solidFill>
                  <a:srgbClr val="FF6600"/>
                </a:solidFill>
              </a:rPr>
              <a:t>protection, subsistence, devotion, politics</a:t>
            </a:r>
            <a:endParaRPr lang="en-US" sz="3200" i="1" dirty="0">
              <a:solidFill>
                <a:srgbClr val="FF66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09" y="89904"/>
            <a:ext cx="1539687" cy="11926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747" y="1573581"/>
            <a:ext cx="2371344" cy="22279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1627" y="1494656"/>
            <a:ext cx="2912625" cy="19441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8950" y="4489776"/>
            <a:ext cx="2013893" cy="24670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7637" y="4675114"/>
            <a:ext cx="2182886" cy="2182886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 flipH="1">
            <a:off x="3371579" y="3067979"/>
            <a:ext cx="252374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663546" y="3856013"/>
            <a:ext cx="516977" cy="127482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3371579" y="5435642"/>
            <a:ext cx="2828543" cy="1833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3394055" y="3551213"/>
            <a:ext cx="2348867" cy="142722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664485" y="3551213"/>
            <a:ext cx="224772" cy="9385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 flipV="1">
            <a:off x="3180523" y="3551213"/>
            <a:ext cx="3247953" cy="13485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844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1042</TotalTime>
  <Words>168</Words>
  <Application>Microsoft Office PowerPoint</Application>
  <PresentationFormat>On-screen Show (4:3)</PresentationFormat>
  <Paragraphs>30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Office Theme</vt:lpstr>
      <vt:lpstr>Era 1 in Western Europe: Panorama</vt:lpstr>
      <vt:lpstr>PowerPoint Presentation</vt:lpstr>
      <vt:lpstr>Western Europe… ?</vt:lpstr>
      <vt:lpstr>PowerPoint Presentation</vt:lpstr>
      <vt:lpstr>Before the kingdoms:  the Roman Empire in 439 CE</vt:lpstr>
      <vt:lpstr>Eu</vt:lpstr>
      <vt:lpstr>The Christian Church’s influence grew</vt:lpstr>
      <vt:lpstr>Feudalism: protection, subsistence, devotion, politics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Aaron Ginoza</dc:creator>
  <cp:lastModifiedBy>Elaina</cp:lastModifiedBy>
  <cp:revision>23</cp:revision>
  <cp:lastPrinted>2016-11-03T15:56:13Z</cp:lastPrinted>
  <dcterms:created xsi:type="dcterms:W3CDTF">2015-10-17T16:04:05Z</dcterms:created>
  <dcterms:modified xsi:type="dcterms:W3CDTF">2016-11-03T19:27:26Z</dcterms:modified>
</cp:coreProperties>
</file>